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89" r:id="rId1"/>
  </p:sldMasterIdLst>
  <p:sldIdLst>
    <p:sldId id="256" r:id="rId2"/>
    <p:sldId id="257" r:id="rId3"/>
    <p:sldId id="258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1BB6D8-8B50-4776-BBA8-1B5B420A78F2}" v="3" dt="2023-05-06T01:50:33.6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420"/>
    <p:restoredTop sz="96081"/>
  </p:normalViewPr>
  <p:slideViewPr>
    <p:cSldViewPr snapToGrid="0">
      <p:cViewPr varScale="1">
        <p:scale>
          <a:sx n="118" d="100"/>
          <a:sy n="118" d="100"/>
        </p:scale>
        <p:origin x="24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2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48002-315D-49B1-B10F-137139C4BF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4896" y="1122363"/>
            <a:ext cx="7276733" cy="3381398"/>
          </a:xfrm>
        </p:spPr>
        <p:txBody>
          <a:bodyPr anchor="b">
            <a:normAutofit/>
          </a:bodyPr>
          <a:lstStyle>
            <a:lvl1pPr algn="l">
              <a:defRPr sz="4800" cap="none" spc="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4535E0-4D9C-4DCA-8569-64503C5DC1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4894" y="4612942"/>
            <a:ext cx="7276733" cy="1181683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283B68-70CF-4A98-948C-6EA4BD68D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C2EF9-7F83-4AD3-B3F6-B9D4618D6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B751B-3464-41CD-B728-A72BB191E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251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B5731-248B-49C2-93DE-8A3260C9F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D4D5C5-3D5A-4F3D-8A08-7053DACF1F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E5372-3FC6-4227-B2DD-6CB24E651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1B1B1-B637-4E46-B64C-F082B54C2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567AD-4B78-41F6-B814-726D4BD4C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669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674D5E-67E6-4C23-B80A-0C66B53315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76299"/>
            <a:ext cx="2628900" cy="5181601"/>
          </a:xfrm>
        </p:spPr>
        <p:txBody>
          <a:bodyPr vert="eaVert"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FEFF2A-08E8-447D-85C7-7D5A9C422C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76299"/>
            <a:ext cx="7734300" cy="51816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0030D-E580-4B0C-B5A8-2C8A094D9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DCAEB-1B6E-492E-918E-47179AF48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E4A38-A745-436E-9E33-63B9F81C0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032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BFD42-94A9-4345-AF38-7D562B502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4C458-A63B-4032-B4EC-732DAC188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855B5-7F2F-408B-800D-92CB34B99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203412-EA6B-43CA-8B3A-F502587CB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6E9EE-F895-4ECE-B4B2-586D65ED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247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8193F-AFAD-4A9A-B0EF-530DFB19D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49" y="876299"/>
            <a:ext cx="7876722" cy="371316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D1BBE4-9FC1-4F89-B120-1C49D816FD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46170"/>
            <a:ext cx="6781301" cy="104845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30A6B-E3FD-4920-8128-C263CA1D6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5/5/23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66B85-0649-47DB-AD69-458D8F600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25931-A293-42E9-BDF5-B2AE121D7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035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5262B-ECD6-47BB-A6F1-92A6033E9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B8779-51E9-44D1-9F7B-28F3C6D3C4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8474" y="2080517"/>
            <a:ext cx="4970124" cy="397738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E8BFB-5295-4C5E-9CB1-E276E9D0E5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0899" y="2080517"/>
            <a:ext cx="4970124" cy="39773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5E22BF-1819-4301-B699-EF5A2F4D9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5/5/23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00A2DF-39DE-49C3-A213-3E8423C7A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55D3A8-238B-4A68-A9F9-672D2F060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81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7D468-D010-4225-B024-DCEF543BC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71955"/>
            <a:ext cx="10441236" cy="139835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3D60A0-FCAB-425A-9ECD-94CDE4F47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926" y="1983242"/>
            <a:ext cx="5007110" cy="814387"/>
          </a:xfrm>
        </p:spPr>
        <p:txBody>
          <a:bodyPr anchor="b">
            <a:normAutofit/>
          </a:bodyPr>
          <a:lstStyle>
            <a:lvl1pPr marL="0" indent="0">
              <a:lnSpc>
                <a:spcPct val="110000"/>
              </a:lnSpc>
              <a:buNone/>
              <a:defRPr sz="2000" b="0" cap="all" spc="14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6F986B-07CB-4FB0-9419-2AAB318B8A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063" y="2813959"/>
            <a:ext cx="5007110" cy="324394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A9D784-7968-4E8B-B704-E42EE8F187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49255" y="1983242"/>
            <a:ext cx="5031769" cy="814387"/>
          </a:xfrm>
        </p:spPr>
        <p:txBody>
          <a:bodyPr anchor="b">
            <a:normAutofit/>
          </a:bodyPr>
          <a:lstStyle>
            <a:lvl1pPr marL="0" indent="0">
              <a:lnSpc>
                <a:spcPct val="110000"/>
              </a:lnSpc>
              <a:buNone/>
              <a:defRPr sz="2000" b="0" cap="all" spc="14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45754F-08D1-4593-988F-95F0ED1A01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9255" y="2813959"/>
            <a:ext cx="5031769" cy="324394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ED2E61-83B4-4C8F-BBFE-D95920342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5/5/23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80C136-A664-4013-8073-B0C6BDEF8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AE9547-8EE7-461B-9E99-484B11E91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477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2E667-0EFA-4EE6-8E4D-20805309A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759" y="895440"/>
            <a:ext cx="10138451" cy="1832349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EE4825-BB8C-4567-B407-B4452409D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5/5/23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838892-25DB-4A4E-9D43-6058C45C5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C3DDDA-48EF-4B42-9980-4762AF509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115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EFA7D9-6801-4DD0-8D7D-505212F46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5/5/23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6FA3EA-1519-4178-AC3A-231A5BAA7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23DBE-6FD6-4D60-8336-7843B4BD3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271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2D9AE-CA1A-4751-9B33-0AC09CE62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996948"/>
            <a:ext cx="3046410" cy="1479551"/>
          </a:xfrm>
        </p:spPr>
        <p:txBody>
          <a:bodyPr anchor="t">
            <a:normAutofit/>
          </a:bodyPr>
          <a:lstStyle>
            <a:lvl1pPr>
              <a:lnSpc>
                <a:spcPct val="110000"/>
              </a:lnSpc>
              <a:defRPr sz="2400" cap="all" spc="4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F9941-76E5-42B5-8464-C1A7010D9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0796" y="876300"/>
            <a:ext cx="5758235" cy="5181599"/>
          </a:xfrm>
        </p:spPr>
        <p:txBody>
          <a:bodyPr>
            <a:normAutofit/>
          </a:bodyPr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4785D8-F112-415F-9AB4-5F2AC060D1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666144"/>
            <a:ext cx="3046409" cy="319490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70A0B3-4E9C-4FAC-B1D1-2673F7B5A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5/5/23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A370A-33F5-48A6-962A-47C0F15D4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8AD606-A37D-4697-AA7A-EAE4F101A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4E0B5E-1030-4A34-AB09-05ACB45CE993}"/>
              </a:ext>
            </a:extLst>
          </p:cNvPr>
          <p:cNvCxnSpPr>
            <a:cxnSpLocks/>
          </p:cNvCxnSpPr>
          <p:nvPr/>
        </p:nvCxnSpPr>
        <p:spPr>
          <a:xfrm>
            <a:off x="4610100" y="898989"/>
            <a:ext cx="0" cy="5138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1804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21D4C-0A93-40A6-9645-5EF7DE6C5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989314"/>
            <a:ext cx="3046409" cy="1487185"/>
          </a:xfrm>
        </p:spPr>
        <p:txBody>
          <a:bodyPr anchor="t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2F9455-852F-4604-87D4-801E8D5DB5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4" y="876300"/>
            <a:ext cx="5943596" cy="5181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842061-B161-4973-9EE4-76D0B73FC1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666143"/>
            <a:ext cx="3046409" cy="319490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DCE2E0-050A-4BC2-91DF-7A00811D2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5/5/23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0AB003-B443-4B96-9DD9-4284E7E1E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179DBA-16C0-4FFB-B367-B96169B4B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F2BD78-1D6B-4742-9726-75646D91F4AC}"/>
              </a:ext>
            </a:extLst>
          </p:cNvPr>
          <p:cNvCxnSpPr>
            <a:cxnSpLocks/>
          </p:cNvCxnSpPr>
          <p:nvPr/>
        </p:nvCxnSpPr>
        <p:spPr>
          <a:xfrm>
            <a:off x="4610100" y="898989"/>
            <a:ext cx="0" cy="5138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1358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98CBCD-166B-4F97-A6DF-DAA3BF2B2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760" y="876302"/>
            <a:ext cx="10427840" cy="10860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64D6D9-636D-450B-839A-22AE0CED23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758" y="2065984"/>
            <a:ext cx="10427841" cy="3903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6CAEC-1EE5-4B71-9646-5C378EEBEF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2838" y="6356350"/>
            <a:ext cx="33613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326951E3-958F-4611-B170-D081BA0250F9}" type="datetimeFigureOut">
              <a:rPr lang="en-US" smtClean="0"/>
              <a:pPr/>
              <a:t>5/5/23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70EF8-70B2-4AFC-8388-691A146AA7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58748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F07DC7-D05C-4038-B51A-F00B7B9C99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20400" y="6356350"/>
            <a:ext cx="6176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i="1">
                <a:solidFill>
                  <a:schemeClr val="tx2"/>
                </a:solidFill>
              </a:defRPr>
            </a:lvl1pPr>
          </a:lstStyle>
          <a:p>
            <a:fld id="{57871EFB-7B9E-4E86-A89E-697E8EBB06F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AD4CCDA-06BF-4D2A-B44F-195AEC0B5B22}"/>
              </a:ext>
            </a:extLst>
          </p:cNvPr>
          <p:cNvCxnSpPr>
            <a:cxnSpLocks/>
          </p:cNvCxnSpPr>
          <p:nvPr/>
        </p:nvCxnSpPr>
        <p:spPr>
          <a:xfrm>
            <a:off x="952498" y="6252722"/>
            <a:ext cx="10325101" cy="0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11293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8" r:id="rId6"/>
    <p:sldLayoutId id="2147483783" r:id="rId7"/>
    <p:sldLayoutId id="2147483784" r:id="rId8"/>
    <p:sldLayoutId id="2147483785" r:id="rId9"/>
    <p:sldLayoutId id="2147483787" r:id="rId10"/>
    <p:sldLayoutId id="214748378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SzPct val="70000"/>
        <a:buFontTx/>
        <a:buNone/>
        <a:defRPr sz="1800" i="1" kern="1200">
          <a:solidFill>
            <a:schemeClr val="tx2"/>
          </a:solidFill>
          <a:latin typeface="+mn-lt"/>
          <a:ea typeface="+mn-ea"/>
          <a:cs typeface="+mn-cs"/>
        </a:defRPr>
      </a:lvl2pPr>
      <a:lvl3pPr marL="502920" indent="-228600" algn="l" defTabSz="914400" rtl="0" eaLnBrk="1" latinLnBrk="0" hangingPunct="1">
        <a:lnSpc>
          <a:spcPct val="12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20000"/>
        </a:lnSpc>
        <a:spcBef>
          <a:spcPts val="500"/>
        </a:spcBef>
        <a:buSzPct val="70000"/>
        <a:buFont typeface="Arial" panose="020B0604020202020204" pitchFamily="34" charset="0"/>
        <a:buNone/>
        <a:defRPr sz="1600" i="1" kern="1200">
          <a:solidFill>
            <a:schemeClr val="tx2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AD4CCDA-06BF-4D2A-B44F-195AEC0B5B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52498" y="6252722"/>
            <a:ext cx="10325101" cy="0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BF02845A-8571-40C5-9F56-8F9B3F7C4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43FA81-C7D0-F3CB-8F33-0A2BAE07CC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22905" y="784660"/>
            <a:ext cx="4554894" cy="21664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700" b="1" kern="1200" dirty="0">
                <a:latin typeface="+mj-lt"/>
                <a:ea typeface="+mj-ea"/>
                <a:cs typeface="+mj-cs"/>
              </a:rPr>
              <a:t>ADVANCED DATA MINING AND PREDICTIVE ANALYSIS</a:t>
            </a:r>
          </a:p>
        </p:txBody>
      </p:sp>
      <p:pic>
        <p:nvPicPr>
          <p:cNvPr id="8" name="Picture 7" descr="A white building with columns&#10;&#10;Description automatically generated with low confidence">
            <a:extLst>
              <a:ext uri="{FF2B5EF4-FFF2-40B4-BE49-F238E27FC236}">
                <a16:creationId xmlns:a16="http://schemas.microsoft.com/office/drawing/2014/main" id="{5DE79C9D-5F5D-C3E2-1437-923A701745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91" y="895445"/>
            <a:ext cx="6447183" cy="5162883"/>
          </a:xfrm>
          <a:prstGeom prst="rect">
            <a:avLst/>
          </a:prstGeom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30BB598-81B4-41BB-BC44-CD9C29AE2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56765" y="3429000"/>
            <a:ext cx="0" cy="2629328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ECCDF915-0BAA-24F4-0B78-9FAFFDD6A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23105" y="3429000"/>
            <a:ext cx="3754495" cy="271013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 </a:t>
            </a:r>
            <a:r>
              <a:rPr lang="en-US" b="1" dirty="0"/>
              <a:t>GROUP 5:</a:t>
            </a:r>
          </a:p>
          <a:p>
            <a:pPr>
              <a:spcAft>
                <a:spcPts val="600"/>
              </a:spcAft>
            </a:pPr>
            <a:r>
              <a:rPr lang="en-US" b="1" dirty="0"/>
              <a:t>Nikitha Chigurupati</a:t>
            </a:r>
          </a:p>
          <a:p>
            <a:pPr>
              <a:spcAft>
                <a:spcPts val="600"/>
              </a:spcAft>
            </a:pPr>
            <a:r>
              <a:rPr lang="en-US" b="1" dirty="0"/>
              <a:t>Rajeev Varma</a:t>
            </a:r>
          </a:p>
          <a:p>
            <a:pPr>
              <a:spcAft>
                <a:spcPts val="600"/>
              </a:spcAft>
            </a:pPr>
            <a:r>
              <a:rPr lang="en-US" b="1" dirty="0" err="1"/>
              <a:t>Nithin</a:t>
            </a:r>
            <a:r>
              <a:rPr lang="en-US" b="1" dirty="0"/>
              <a:t> Varma</a:t>
            </a:r>
          </a:p>
        </p:txBody>
      </p:sp>
      <p:pic>
        <p:nvPicPr>
          <p:cNvPr id="7" name="Slide 1">
            <a:hlinkClick r:id="" action="ppaction://media"/>
            <a:extLst>
              <a:ext uri="{FF2B5EF4-FFF2-40B4-BE49-F238E27FC236}">
                <a16:creationId xmlns:a16="http://schemas.microsoft.com/office/drawing/2014/main" id="{C6D67F21-A3F7-0505-3947-501E1A9D28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71190" y="8218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332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05"/>
    </mc:Choice>
    <mc:Fallback xmlns="">
      <p:transition spd="slow" advTm="82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4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F02845A-8571-40C5-9F56-8F9B3F7C4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B17838-55B9-AA58-4155-7751F27C6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98" y="632134"/>
            <a:ext cx="5262778" cy="1570485"/>
          </a:xfrm>
        </p:spPr>
        <p:txBody>
          <a:bodyPr anchor="b">
            <a:normAutofit/>
          </a:bodyPr>
          <a:lstStyle/>
          <a:p>
            <a:r>
              <a:rPr lang="en-US" b="1" dirty="0"/>
              <a:t>PROJECT GOAL:         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F6048-CB9B-069B-6C1C-2E5E09F43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98" y="2550862"/>
            <a:ext cx="5262778" cy="3159001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i="0" dirty="0">
                <a:effectLst/>
                <a:latin typeface="Cambria" panose="02040503050406030204" pitchFamily="18" charset="0"/>
                <a:cs typeface="Lucida Sans Unicode" panose="020B0602030504020204" pitchFamily="34" charset="0"/>
              </a:rPr>
              <a:t>The objective of this project was to develop a predictive model for a bank  </a:t>
            </a:r>
            <a:r>
              <a:rPr lang="en-US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Lucida Sans Unicode" panose="020B0602030504020204" pitchFamily="34" charset="0"/>
              </a:rPr>
              <a:t>to predict if a loan will default and the amount of loss that will be incurred if it does</a:t>
            </a:r>
            <a:r>
              <a:rPr lang="en-US" dirty="0">
                <a:effectLst/>
                <a:latin typeface="Cambria" panose="02040503050406030204" pitchFamily="18" charset="0"/>
                <a:cs typeface="Lucida Sans Unicode" panose="020B0602030504020204" pitchFamily="34" charset="0"/>
              </a:rPr>
              <a:t> default.</a:t>
            </a:r>
            <a:endParaRPr lang="en-US" i="0" dirty="0">
              <a:effectLst/>
              <a:latin typeface="Cambria" panose="02040503050406030204" pitchFamily="18" charset="0"/>
              <a:cs typeface="Lucida Sans Unicode" panose="020B0602030504020204" pitchFamily="34" charset="0"/>
            </a:endParaRPr>
          </a:p>
          <a:p>
            <a:endParaRPr lang="en-US" b="0" i="0" dirty="0">
              <a:effectLst/>
              <a:latin typeface="Söhne"/>
            </a:endParaRPr>
          </a:p>
          <a:p>
            <a:pPr marL="0" indent="0">
              <a:buNone/>
            </a:pPr>
            <a:endParaRPr lang="en-US" b="0" i="0" dirty="0">
              <a:effectLst/>
              <a:latin typeface="Söhne"/>
            </a:endParaRPr>
          </a:p>
          <a:p>
            <a:endParaRPr lang="en-US" dirty="0"/>
          </a:p>
        </p:txBody>
      </p:sp>
      <p:pic>
        <p:nvPicPr>
          <p:cNvPr id="6" name="Picture 5" descr="A small bag of money next to a small house&#10;&#10;Description automatically generated with low confidence">
            <a:extLst>
              <a:ext uri="{FF2B5EF4-FFF2-40B4-BE49-F238E27FC236}">
                <a16:creationId xmlns:a16="http://schemas.microsoft.com/office/drawing/2014/main" id="{68A64F96-B65D-7F7E-A5C0-B6367CAD9A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5726" y="1391478"/>
            <a:ext cx="5455280" cy="3935892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30BB598-81B4-41BB-BC44-CD9C29AE2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54990" y="6283931"/>
            <a:ext cx="10325100" cy="0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EB24743-05E2-C271-5C02-FE504A59F9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29963" y="50679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874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31"/>
    </mc:Choice>
    <mc:Fallback xmlns="">
      <p:transition spd="slow" advTm="70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86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F02845A-8571-40C5-9F56-8F9B3F7C4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7BBD2D-03FA-47B9-E53D-8344DCCB9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6" y="230384"/>
            <a:ext cx="5794654" cy="1570485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b="1" dirty="0"/>
              <a:t>OVERVIEW/STRUCTURE OF THE DATA: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B3181-7786-7C94-610A-8055172BE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808" y="2031253"/>
            <a:ext cx="5465470" cy="3941707"/>
          </a:xfrm>
        </p:spPr>
        <p:txBody>
          <a:bodyPr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800" b="0" i="0" dirty="0">
                <a:effectLst/>
                <a:latin typeface="Cambria" panose="02040503050406030204" pitchFamily="18" charset="0"/>
              </a:rPr>
              <a:t>The data set used for the project contains information of the  customers of a bank so this dataset has a total of 80,000 records and 763 variables which are all numeric values.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800" dirty="0">
              <a:latin typeface="Cambria" panose="020405030504060302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800" dirty="0">
                <a:effectLst/>
                <a:latin typeface="Cambria" panose="02040503050406030204" pitchFamily="18" charset="0"/>
                <a:ea typeface="Calibri" panose="020F0502020204030204" pitchFamily="34" charset="0"/>
              </a:rPr>
              <a:t>A comparison of defaulting against non-defaulting consumers showed that 72,621 customers paid off their debts in full, whereas 7,379 customers defaulted at some point</a:t>
            </a:r>
            <a:r>
              <a:rPr lang="en-US" sz="1800" dirty="0">
                <a:latin typeface="Cambria" panose="02040503050406030204" pitchFamily="18" charset="0"/>
                <a:ea typeface="Calibri" panose="020F0502020204030204" pitchFamily="34" charset="0"/>
              </a:rPr>
              <a:t>.</a:t>
            </a:r>
            <a:endParaRPr lang="en-US" sz="1800" b="0" i="0" dirty="0">
              <a:effectLst/>
              <a:latin typeface="Cambria" panose="020405030504060302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1700" b="0" i="0" dirty="0">
              <a:effectLst/>
              <a:latin typeface="Söhne"/>
            </a:endParaRPr>
          </a:p>
        </p:txBody>
      </p:sp>
      <p:pic>
        <p:nvPicPr>
          <p:cNvPr id="4" name="Picture 3" descr="A picture containing text, screenshot, diagram, rectangle&#10;&#10;Description automatically generated">
            <a:extLst>
              <a:ext uri="{FF2B5EF4-FFF2-40B4-BE49-F238E27FC236}">
                <a16:creationId xmlns:a16="http://schemas.microsoft.com/office/drawing/2014/main" id="{7065F94E-7606-1D92-77BA-5BF237C0F64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2"/>
          <a:stretch/>
        </p:blipFill>
        <p:spPr bwMode="auto">
          <a:xfrm>
            <a:off x="6666375" y="1857020"/>
            <a:ext cx="5262777" cy="3598001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30BB598-81B4-41BB-BC44-CD9C29AE2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54990" y="6283931"/>
            <a:ext cx="10325100" cy="0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E73D629-4E0B-11A1-3F24-8621F2EAAE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32219" y="72531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63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886"/>
    </mc:Choice>
    <mc:Fallback xmlns="">
      <p:transition spd="slow" advTm="948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22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F02845A-8571-40C5-9F56-8F9B3F7C4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8842C5-A785-B8B5-6290-AB57F937A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280" y="65977"/>
            <a:ext cx="6774497" cy="1051623"/>
          </a:xfrm>
        </p:spPr>
        <p:txBody>
          <a:bodyPr anchor="b">
            <a:normAutofit/>
          </a:bodyPr>
          <a:lstStyle/>
          <a:p>
            <a:r>
              <a:rPr lang="en-US" dirty="0"/>
              <a:t>MODELLING STRATEGY: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5B6C8-837E-2247-79A4-8F2FF15838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1" y="1325491"/>
            <a:ext cx="7030705" cy="4647469"/>
          </a:xfrm>
        </p:spPr>
        <p:txBody>
          <a:bodyPr anchor="t">
            <a:normAutofit fontScale="70000" lnSpcReduction="20000"/>
          </a:bodyPr>
          <a:lstStyle/>
          <a:p>
            <a:pPr marL="0" indent="0">
              <a:lnSpc>
                <a:spcPct val="110000"/>
              </a:lnSpc>
              <a:buNone/>
            </a:pPr>
            <a:endParaRPr lang="en-US" sz="1800" dirty="0">
              <a:ln>
                <a:noFill/>
              </a:ln>
              <a:effectLst>
                <a:outerShdw blurRad="38100" dist="25400" dir="5400000" algn="ctr">
                  <a:srgbClr val="6E747A">
                    <a:alpha val="43000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2300" dirty="0">
                <a:ln>
                  <a:noFill/>
                </a:ln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Cambria" panose="02040503050406030204" pitchFamily="18" charset="0"/>
                <a:ea typeface="Calibri" panose="020F0502020204030204" pitchFamily="34" charset="0"/>
              </a:rPr>
              <a:t>The idea was to divide the models into two distinct models for this Project:</a:t>
            </a:r>
          </a:p>
          <a:p>
            <a:pPr marL="0" indent="0">
              <a:lnSpc>
                <a:spcPct val="110000"/>
              </a:lnSpc>
              <a:buNone/>
            </a:pPr>
            <a:endParaRPr lang="en-US" sz="2300" dirty="0">
              <a:ln>
                <a:noFill/>
              </a:ln>
              <a:effectLst>
                <a:outerShdw blurRad="38100" dist="25400" dir="5400000" algn="ctr">
                  <a:srgbClr val="6E747A">
                    <a:alpha val="43000"/>
                  </a:srgbClr>
                </a:outerShdw>
              </a:effectLst>
              <a:latin typeface="Cambria" panose="02040503050406030204" pitchFamily="18" charset="0"/>
              <a:ea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2300" b="1" dirty="0"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Cambria" panose="02040503050406030204" pitchFamily="18" charset="0"/>
                <a:ea typeface="Calibri" panose="020F0502020204030204" pitchFamily="34" charset="0"/>
              </a:rPr>
              <a:t>Fo</a:t>
            </a:r>
            <a:r>
              <a:rPr lang="en-US" sz="2300" b="1" dirty="0">
                <a:ln>
                  <a:noFill/>
                </a:ln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Cambria" panose="02040503050406030204" pitchFamily="18" charset="0"/>
                <a:ea typeface="Calibri" panose="020F0502020204030204" pitchFamily="34" charset="0"/>
              </a:rPr>
              <a:t>recasting Probability of Default (PD) -</a:t>
            </a:r>
          </a:p>
          <a:p>
            <a:pPr>
              <a:lnSpc>
                <a:spcPct val="110000"/>
              </a:lnSpc>
            </a:pPr>
            <a:r>
              <a:rPr lang="en-US" sz="2300" dirty="0">
                <a:ln>
                  <a:noFill/>
                </a:ln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Cambria" panose="02040503050406030204" pitchFamily="18" charset="0"/>
                <a:ea typeface="Calibri" panose="020F0502020204030204" pitchFamily="34" charset="0"/>
              </a:rPr>
              <a:t>We used a Lasso Regression analysis to accomplish feature </a:t>
            </a:r>
            <a:r>
              <a:rPr lang="en-US" sz="2300" dirty="0"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Cambria" panose="02040503050406030204" pitchFamily="18" charset="0"/>
                <a:ea typeface="Calibri" panose="020F0502020204030204" pitchFamily="34" charset="0"/>
              </a:rPr>
              <a:t>selection, Regularization and PCA (Principal Component Analysis) to reduce the number of attributes.</a:t>
            </a:r>
          </a:p>
          <a:p>
            <a:pPr>
              <a:lnSpc>
                <a:spcPct val="110000"/>
              </a:lnSpc>
            </a:pPr>
            <a:r>
              <a:rPr lang="en-US" sz="2300" dirty="0">
                <a:ln>
                  <a:noFill/>
                </a:ln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Cambria" panose="02040503050406030204" pitchFamily="18" charset="0"/>
                <a:ea typeface="Calibri" panose="020F0502020204030204" pitchFamily="34" charset="0"/>
              </a:rPr>
              <a:t>We  also built a Random forest Model to find out the Probability of default for a customer in  a bank.</a:t>
            </a:r>
          </a:p>
          <a:p>
            <a:pPr>
              <a:lnSpc>
                <a:spcPct val="110000"/>
              </a:lnSpc>
            </a:pPr>
            <a:endParaRPr lang="en-US" sz="2300" dirty="0">
              <a:effectLst>
                <a:outerShdw blurRad="38100" dist="25400" dir="5400000" algn="ctr">
                  <a:srgbClr val="6E747A">
                    <a:alpha val="43000"/>
                  </a:srgbClr>
                </a:outerShdw>
              </a:effectLst>
              <a:latin typeface="Cambria" panose="02040503050406030204" pitchFamily="18" charset="0"/>
              <a:ea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2300" b="1" dirty="0">
                <a:ln>
                  <a:noFill/>
                </a:ln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Cambria" panose="02040503050406030204" pitchFamily="18" charset="0"/>
                <a:ea typeface="Calibri" panose="020F0502020204030204" pitchFamily="34" charset="0"/>
              </a:rPr>
              <a:t>Forecast projected Loss Given Default (LGD )-  </a:t>
            </a:r>
          </a:p>
          <a:p>
            <a:pPr>
              <a:lnSpc>
                <a:spcPct val="110000"/>
              </a:lnSpc>
            </a:pPr>
            <a:r>
              <a:rPr lang="en-US" sz="2300" dirty="0"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Cambria" panose="02040503050406030204" pitchFamily="18" charset="0"/>
                <a:ea typeface="Calibri" panose="020F0502020204030204" pitchFamily="34" charset="0"/>
              </a:rPr>
              <a:t>We used the Ridge Regression to build this model to acquire predictions once the data has been reduced to a smaller size. This Predicts the Loss Given Default and our goal is to reduce the Mean Absolute Error (MAE)</a:t>
            </a:r>
            <a:endParaRPr lang="en-US" sz="2300" dirty="0">
              <a:ln>
                <a:noFill/>
              </a:ln>
              <a:effectLst>
                <a:outerShdw blurRad="38100" dist="25400" dir="5400000" algn="ctr">
                  <a:srgbClr val="6E747A">
                    <a:alpha val="43000"/>
                  </a:srgbClr>
                </a:outerShdw>
              </a:effectLst>
              <a:latin typeface="Cambria" panose="02040503050406030204" pitchFamily="18" charset="0"/>
              <a:ea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000" dirty="0">
                <a:ln>
                  <a:noFill/>
                </a:ln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</a:p>
          <a:p>
            <a:pPr>
              <a:lnSpc>
                <a:spcPct val="110000"/>
              </a:lnSpc>
            </a:pPr>
            <a:endParaRPr lang="en-US" sz="1000" dirty="0">
              <a:effectLst>
                <a:outerShdw blurRad="38100" dist="25400" dir="5400000" algn="ctr">
                  <a:srgbClr val="6E747A">
                    <a:alpha val="43000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pic>
        <p:nvPicPr>
          <p:cNvPr id="5" name="Picture 4" descr="A picture containing text, screenshot, line, plot&#10;&#10;Description automatically generated">
            <a:extLst>
              <a:ext uri="{FF2B5EF4-FFF2-40B4-BE49-F238E27FC236}">
                <a16:creationId xmlns:a16="http://schemas.microsoft.com/office/drawing/2014/main" id="{18F59E8F-1920-3395-472B-9C477E158CA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9" r="1356" b="3287"/>
          <a:stretch/>
        </p:blipFill>
        <p:spPr bwMode="auto">
          <a:xfrm>
            <a:off x="7863840" y="766026"/>
            <a:ext cx="4089604" cy="2375939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30BB598-81B4-41BB-BC44-CD9C29AE2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54990" y="6283931"/>
            <a:ext cx="10325100" cy="0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picture containing text, line, plot, diagram&#10;&#10;Description automatically generated">
            <a:extLst>
              <a:ext uri="{FF2B5EF4-FFF2-40B4-BE49-F238E27FC236}">
                <a16:creationId xmlns:a16="http://schemas.microsoft.com/office/drawing/2014/main" id="{CDC150E5-7BE1-8DAE-1D9E-862C2F916D5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5" r="3425"/>
          <a:stretch/>
        </p:blipFill>
        <p:spPr bwMode="auto">
          <a:xfrm>
            <a:off x="7863840" y="3292453"/>
            <a:ext cx="4140909" cy="28409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Audio Recording May 5, 2023 at 11:12:04 PM">
            <a:hlinkClick r:id="" action="ppaction://media"/>
            <a:extLst>
              <a:ext uri="{FF2B5EF4-FFF2-40B4-BE49-F238E27FC236}">
                <a16:creationId xmlns:a16="http://schemas.microsoft.com/office/drawing/2014/main" id="{948B763E-8786-3566-47B3-A37A2E9B75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514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68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F02845A-8571-40C5-9F56-8F9B3F7C4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304417-9450-0D41-BCDD-A106D7F27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506" y="-181"/>
            <a:ext cx="6051804" cy="1570485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ESTIMATING MODEL’S PERFORMANCE:</a:t>
            </a:r>
          </a:p>
        </p:txBody>
      </p:sp>
      <p:pic>
        <p:nvPicPr>
          <p:cNvPr id="4" name="Content Placeholder 3" descr="A picture containing text, screenshot, font, document&#10;&#10;Description automatically generated">
            <a:extLst>
              <a:ext uri="{FF2B5EF4-FFF2-40B4-BE49-F238E27FC236}">
                <a16:creationId xmlns:a16="http://schemas.microsoft.com/office/drawing/2014/main" id="{97416406-ACF3-6AB1-3719-DFE2D331709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87" b="3683"/>
          <a:stretch/>
        </p:blipFill>
        <p:spPr bwMode="auto">
          <a:xfrm>
            <a:off x="1164179" y="1771437"/>
            <a:ext cx="4073458" cy="4148329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30BB598-81B4-41BB-BC44-CD9C29AE2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54990" y="6283931"/>
            <a:ext cx="10325100" cy="0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picture containing text, line, plot, diagram&#10;&#10;Description automatically generated">
            <a:extLst>
              <a:ext uri="{FF2B5EF4-FFF2-40B4-BE49-F238E27FC236}">
                <a16:creationId xmlns:a16="http://schemas.microsoft.com/office/drawing/2014/main" id="{2FFC4B37-7537-06A8-7627-18E939F135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9" r="3117"/>
          <a:stretch/>
        </p:blipFill>
        <p:spPr bwMode="auto">
          <a:xfrm>
            <a:off x="6290310" y="382864"/>
            <a:ext cx="5130165" cy="275910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 descr="A picture containing text, line, plot, diagram&#10;&#10;Description automatically generated">
            <a:extLst>
              <a:ext uri="{FF2B5EF4-FFF2-40B4-BE49-F238E27FC236}">
                <a16:creationId xmlns:a16="http://schemas.microsoft.com/office/drawing/2014/main" id="{A204725C-C7AF-6E5B-EB39-294F1DC8FC7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309" y="3333397"/>
            <a:ext cx="5130165" cy="2759101"/>
          </a:xfrm>
          <a:prstGeom prst="rect">
            <a:avLst/>
          </a:prstGeom>
        </p:spPr>
      </p:pic>
      <p:pic>
        <p:nvPicPr>
          <p:cNvPr id="7" name="Audio Recording May 5, 2023 at 11:21:12 PM">
            <a:hlinkClick r:id="" action="ppaction://media"/>
            <a:extLst>
              <a:ext uri="{FF2B5EF4-FFF2-40B4-BE49-F238E27FC236}">
                <a16:creationId xmlns:a16="http://schemas.microsoft.com/office/drawing/2014/main" id="{3C990B06-F67E-4D26-3626-CDC3020CA2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704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01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57DB2-4FC6-6907-321B-3AE6FCE47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629" y="336344"/>
            <a:ext cx="9030840" cy="1086056"/>
          </a:xfrm>
        </p:spPr>
        <p:txBody>
          <a:bodyPr/>
          <a:lstStyle/>
          <a:p>
            <a:r>
              <a:rPr lang="en-US" dirty="0"/>
              <a:t>CONCLUSION: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0B4D2-52E4-B44D-CBC5-9802FDAF3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529" y="1422400"/>
            <a:ext cx="6865771" cy="4381782"/>
          </a:xfrm>
        </p:spPr>
        <p:txBody>
          <a:bodyPr>
            <a:normAutofit/>
          </a:bodyPr>
          <a:lstStyle/>
          <a:p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sz="1800" dirty="0">
                <a:effectLst/>
                <a:latin typeface="Cambria" panose="02040503050406030204" pitchFamily="18" charset="0"/>
                <a:ea typeface="Calibri" panose="020F0502020204030204" pitchFamily="34" charset="0"/>
              </a:rPr>
              <a:t>The Lasso model was able to accurately predict the default risk of each customer in the given data set, with an accuracy of 0.921 or 92.1%. </a:t>
            </a:r>
          </a:p>
          <a:p>
            <a:r>
              <a:rPr lang="en-US" sz="1800" dirty="0">
                <a:effectLst/>
                <a:latin typeface="Cambria" panose="02040503050406030204" pitchFamily="18" charset="0"/>
                <a:ea typeface="Calibri" panose="020F0502020204030204" pitchFamily="34" charset="0"/>
              </a:rPr>
              <a:t>The ROC curve and the AUC were used to evaluate the model's performance, with the PD model obtaining an excellent predictive performance with an AUC of 0.85</a:t>
            </a:r>
            <a:r>
              <a:rPr lang="en-US" dirty="0">
                <a:effectLst/>
                <a:latin typeface="Cambria" panose="02040503050406030204" pitchFamily="18" charset="0"/>
              </a:rPr>
              <a:t> </a:t>
            </a:r>
          </a:p>
          <a:p>
            <a:r>
              <a:rPr lang="en-US" sz="1800" dirty="0">
                <a:latin typeface="Cambria" panose="02040503050406030204" pitchFamily="18" charset="0"/>
                <a:ea typeface="Calibri" panose="020F0502020204030204" pitchFamily="34" charset="0"/>
              </a:rPr>
              <a:t>Customers</a:t>
            </a:r>
            <a:r>
              <a:rPr lang="en-US" sz="1800" dirty="0">
                <a:effectLst/>
                <a:latin typeface="Cambria" panose="02040503050406030204" pitchFamily="18" charset="0"/>
                <a:ea typeface="Calibri" panose="020F0502020204030204" pitchFamily="34" charset="0"/>
              </a:rPr>
              <a:t> paid 75% of their debt before defaulting, with only a few defaulting on the entire amount.</a:t>
            </a:r>
            <a:r>
              <a:rPr lang="en-US" sz="1800" dirty="0"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hand holding a bag of money&#10;&#10;Description automatically generated with low confidence">
            <a:extLst>
              <a:ext uri="{FF2B5EF4-FFF2-40B4-BE49-F238E27FC236}">
                <a16:creationId xmlns:a16="http://schemas.microsoft.com/office/drawing/2014/main" id="{7EF8616E-C031-830B-8FC8-71A969D8D5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0403" y="1422400"/>
            <a:ext cx="4605697" cy="3721100"/>
          </a:xfrm>
          <a:prstGeom prst="rect">
            <a:avLst/>
          </a:prstGeom>
        </p:spPr>
      </p:pic>
      <p:pic>
        <p:nvPicPr>
          <p:cNvPr id="4" name="CONCLUSION">
            <a:hlinkClick r:id="" action="ppaction://media"/>
            <a:extLst>
              <a:ext uri="{FF2B5EF4-FFF2-40B4-BE49-F238E27FC236}">
                <a16:creationId xmlns:a16="http://schemas.microsoft.com/office/drawing/2014/main" id="{E7E14D97-2F50-EBC3-E29B-8EC00C9C47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2689" y="33634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011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088"/>
    </mc:Choice>
    <mc:Fallback xmlns="">
      <p:transition spd="slow" advTm="540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aultVTI">
  <a:themeElements>
    <a:clrScheme name="archway">
      <a:dk1>
        <a:sysClr val="windowText" lastClr="000000"/>
      </a:dk1>
      <a:lt1>
        <a:sysClr val="window" lastClr="FFFFFF"/>
      </a:lt1>
      <a:dk2>
        <a:srgbClr val="262626"/>
      </a:dk2>
      <a:lt2>
        <a:srgbClr val="CCC9C2"/>
      </a:lt2>
      <a:accent1>
        <a:srgbClr val="A85E3E"/>
      </a:accent1>
      <a:accent2>
        <a:srgbClr val="C3743C"/>
      </a:accent2>
      <a:accent3>
        <a:srgbClr val="CF6749"/>
      </a:accent3>
      <a:accent4>
        <a:srgbClr val="7D8B71"/>
      </a:accent4>
      <a:accent5>
        <a:srgbClr val="A37A59"/>
      </a:accent5>
      <a:accent6>
        <a:srgbClr val="AB8244"/>
      </a:accent6>
      <a:hlink>
        <a:srgbClr val="B94F31"/>
      </a:hlink>
      <a:folHlink>
        <a:srgbClr val="667458"/>
      </a:folHlink>
    </a:clrScheme>
    <a:fontScheme name="Custom 5">
      <a:majorFont>
        <a:latin typeface="Georgia Pro Light"/>
        <a:ea typeface=""/>
        <a:cs typeface=""/>
      </a:majorFont>
      <a:minorFont>
        <a:latin typeface="Georgia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ultVTI" id="{144E1EB0-F9F9-4F8D-8264-A2820BA0C47A}" vid="{3A992A48-7697-4A22-A884-B4A11E6218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163</TotalTime>
  <Words>326</Words>
  <Application>Microsoft Macintosh PowerPoint</Application>
  <PresentationFormat>Widescreen</PresentationFormat>
  <Paragraphs>29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Cambria</vt:lpstr>
      <vt:lpstr>Georgia Pro Light</vt:lpstr>
      <vt:lpstr>Söhne</vt:lpstr>
      <vt:lpstr>VaultVTI</vt:lpstr>
      <vt:lpstr>ADVANCED DATA MINING AND PREDICTIVE ANALYSIS</vt:lpstr>
      <vt:lpstr>PROJECT GOAL:           </vt:lpstr>
      <vt:lpstr>OVERVIEW/STRUCTURE OF THE DATA:</vt:lpstr>
      <vt:lpstr>MODELLING STRATEGY:</vt:lpstr>
      <vt:lpstr>ESTIMATING MODEL’S PERFORMANCE:</vt:lpstr>
      <vt:lpstr>CONCLUSION: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DATA MINING AND PREDICTIVE ANALYSIS</dc:title>
  <dc:creator>Chigurupati, Nikitha</dc:creator>
  <cp:lastModifiedBy>Chigurupati, Nikitha</cp:lastModifiedBy>
  <cp:revision>3</cp:revision>
  <dcterms:created xsi:type="dcterms:W3CDTF">2023-05-06T00:11:58Z</dcterms:created>
  <dcterms:modified xsi:type="dcterms:W3CDTF">2023-05-06T03:35:01Z</dcterms:modified>
</cp:coreProperties>
</file>

<file path=docProps/thumbnail.jpeg>
</file>